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728" r:id="rId2"/>
    <p:sldId id="73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E8311-791F-4C38-BC87-60DF966B4693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D909A-5D8F-4A38-950E-23B2D856A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3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This sequencing plan was approved by MARTA Board of Directors on June 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991C7-280E-4125-AD50-EE28E2ED26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81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The majority of the More MARTA Atlanta projects will be seeking federal funding.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457E6-F137-6540-92D5-8985E65EE12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65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D922C-FD03-B5EE-CA7B-9AADF80EB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F00D4-6F58-BD6B-282E-069A21CBE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AA6DF-DB68-48D8-BEBB-433F6E92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D4446-A797-499D-4B39-04C7625D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FFDA8-7CB5-38BB-85CE-D3BC05281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593C4-800C-3282-1070-D9D1A6F28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4D1F53-1362-C1D8-B01B-55D0CDCD8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4464E-DA5D-0E5B-2B50-4DC98EB0E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5D2BD-84CC-2426-910D-16CE8EBD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EFF43-FF8D-DE60-E0A0-AEDEBAC22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162A34-EE7C-0FC6-D6AB-FB5290E694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2E262-B0CD-A80E-84BD-DDB554A25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FAE7D-0DF2-267A-927C-12F0CF55A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44C4D-1B14-76A0-024B-7E3A27DF5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02C99-E271-CF65-E51D-FC5862073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1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00559-1BA5-3276-1243-122A037C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0CBF2-EE86-47E5-5BE2-245B0A674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ED8D6-861A-EACC-B60C-1FDD99F99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56C2C-1263-DC50-0C7C-DF7378D08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50A87-89D6-B3CC-27DD-21FF6E95F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88956-49DD-9A78-4E2B-FB2F85FEC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81576-69E6-51B2-F8DE-577B71AAF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572DB-1ED0-767D-7626-79C30550F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BC3A1-13AE-EF65-4A2C-2341F0ED7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B359B-5C63-7E3C-376E-6270AC3A8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09DCA-38D3-F937-AF66-4964A862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C25B5-8A91-4848-72CA-FBB54380B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639D0-8B74-9D04-6B3F-C96D7B0D1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47CA3-7C8E-30CD-4A79-DBC3F1E4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BD1B3-F8CE-8CE6-B962-5608E288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B4A11-71F5-3AD2-B18B-EB1E51DF3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1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48F7B-8AEF-9A1C-B1EF-911D44DFA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D8719-C929-9F98-D732-7784079E7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B5B31-E274-8E36-442D-96CB7D05E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A1C6F-E903-04DF-2FE6-FA1F33CF7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C131CC-00FB-3D52-C77C-06D9552892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957F1C-ED6D-2ECA-A720-83D6D77A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259F95-8E66-D5D1-1478-B14AC52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81D1C3-BB0E-C251-B627-BBE065F6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3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084E6-79E7-0665-9BEA-33D2F2BB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EFDB81-FB06-BE4C-6DB7-51168FAA0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E3ECE-2520-97CB-A662-8231990C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865B51-10CD-4DC8-7C91-DA944383B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0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ADC1D5-D120-38A6-B31D-71D63732E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FB56A-44AA-B601-E69D-76DA6E983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D77F6-BC0B-B7F5-3685-7FBEE0DE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5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5DF0D-15D3-6994-CB97-7173FC7F2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3C890-381C-D461-24B8-ACA3CE1CD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23FF3-051E-1180-539D-B8D9D6057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19B16-5EB0-81F6-6351-E0C1AE5E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781E3-2624-7D50-2F10-3A9AB936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0F31F-0A68-70D3-B2BC-7FB499FD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5E795-BA3A-82F8-AB2C-D6427836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B22162-102C-A399-96BA-7358DB9A0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4FE47-3111-0D9F-DFEC-97ACC1FCC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A25A5-2B4E-9584-C390-5238F786A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23AF43-E239-DD94-5F5A-3C95F5F6E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C11CD-740F-4DD3-C1CA-40BAC3858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1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1AA16C-3FEB-9FFB-4E64-4DA617EE8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7629B-A7A8-AC0D-8EED-BDCD982F0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7E17B-D5A9-8284-80CA-51933AAAB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64C2-6E01-4C14-9CDE-2C49991EE7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A3CB4-508B-5EDA-604B-1C9319E0F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9CF5D-F544-B2F4-F4E0-E4F6A6462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3E625-8EBD-40A7-A864-B91ABD49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3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92CC952C-4E12-4498-986D-F88A66A7A1D2}"/>
              </a:ext>
            </a:extLst>
          </p:cNvPr>
          <p:cNvSpPr/>
          <p:nvPr/>
        </p:nvSpPr>
        <p:spPr>
          <a:xfrm>
            <a:off x="2355948" y="645813"/>
            <a:ext cx="2819400" cy="62179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57781A7-9BA0-4B5E-B3E4-DFC91B2C3C00}"/>
              </a:ext>
            </a:extLst>
          </p:cNvPr>
          <p:cNvSpPr/>
          <p:nvPr/>
        </p:nvSpPr>
        <p:spPr>
          <a:xfrm>
            <a:off x="2367280" y="656421"/>
            <a:ext cx="1574800" cy="6217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114" name="Table 113">
            <a:extLst>
              <a:ext uri="{FF2B5EF4-FFF2-40B4-BE49-F238E27FC236}">
                <a16:creationId xmlns:a16="http://schemas.microsoft.com/office/drawing/2014/main" id="{EB333C28-720F-438A-811F-714B46F96412}"/>
              </a:ext>
            </a:extLst>
          </p:cNvPr>
          <p:cNvGraphicFramePr>
            <a:graphicFrameLocks noGrp="1"/>
          </p:cNvGraphicFramePr>
          <p:nvPr/>
        </p:nvGraphicFramePr>
        <p:xfrm>
          <a:off x="0" y="914400"/>
          <a:ext cx="2209800" cy="5793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3597856851"/>
                    </a:ext>
                  </a:extLst>
                </a:gridCol>
              </a:tblGrid>
              <a:tr h="29741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Streetcar East Extension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829281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Campbellton Rd LRT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810425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Streetcar West Extension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3104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BeltLine</a:t>
                      </a: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SW LRT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64814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Clifton Corridor LRT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***</a:t>
                      </a: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48171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BeltLine</a:t>
                      </a: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NE LRT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689283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BeltLine</a:t>
                      </a:r>
                      <a:r>
                        <a:rPr lang="en-US" sz="1200" b="1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 SE LRT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***</a:t>
                      </a:r>
                      <a:r>
                        <a:rPr lang="en-US" sz="1200" b="1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420702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BeltLine</a:t>
                      </a: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West LRT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***</a:t>
                      </a:r>
                      <a:endParaRPr lang="en-US" sz="12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708764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Metropolitan Pkwy ART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071357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Cleveland Ave ART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4286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Peachtree Rd ART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745939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Capitol Ave/Summerhill BRT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378612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 Ave BRT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31023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Northside Dr BRT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869931"/>
                  </a:ext>
                </a:extLst>
              </a:tr>
              <a:tr h="261872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Greenbriar Transit Center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121908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Moores</a:t>
                      </a: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Mill Transit Center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340724"/>
                  </a:ext>
                </a:extLst>
              </a:tr>
              <a:tr h="113302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Station Enhancements: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Bankhead/</a:t>
                      </a:r>
                      <a:r>
                        <a:rPr lang="en-US" sz="12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Five Points/ 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Vine City/</a:t>
                      </a:r>
                      <a:r>
                        <a:rPr lang="en-US" sz="1200" b="0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Others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623074"/>
                  </a:ext>
                </a:extLst>
              </a:tr>
              <a:tr h="29741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Local Bus Service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58896"/>
                  </a:ext>
                </a:extLst>
              </a:tr>
            </a:tbl>
          </a:graphicData>
        </a:graphic>
      </p:graphicFrame>
      <p:sp>
        <p:nvSpPr>
          <p:cNvPr id="138" name="Rectangle 137">
            <a:extLst>
              <a:ext uri="{FF2B5EF4-FFF2-40B4-BE49-F238E27FC236}">
                <a16:creationId xmlns:a16="http://schemas.microsoft.com/office/drawing/2014/main" id="{6AA33CA7-975A-4F80-BD31-AADFE3AA7B5B}"/>
              </a:ext>
            </a:extLst>
          </p:cNvPr>
          <p:cNvSpPr/>
          <p:nvPr/>
        </p:nvSpPr>
        <p:spPr>
          <a:xfrm>
            <a:off x="7689948" y="645813"/>
            <a:ext cx="4502052" cy="62179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1500E4C3-3814-49AB-83EC-C27ABB249A37}"/>
              </a:ext>
            </a:extLst>
          </p:cNvPr>
          <p:cNvSpPr/>
          <p:nvPr/>
        </p:nvSpPr>
        <p:spPr>
          <a:xfrm>
            <a:off x="5175348" y="645813"/>
            <a:ext cx="2514600" cy="62179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31866D05-5D41-4560-95D1-137D58644604}"/>
              </a:ext>
            </a:extLst>
          </p:cNvPr>
          <p:cNvCxnSpPr>
            <a:cxnSpLocks/>
          </p:cNvCxnSpPr>
          <p:nvPr/>
        </p:nvCxnSpPr>
        <p:spPr>
          <a:xfrm>
            <a:off x="2127348" y="923515"/>
            <a:ext cx="9988452" cy="0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6CB6A259-E316-49EA-92BE-6C98A316C60D}"/>
              </a:ext>
            </a:extLst>
          </p:cNvPr>
          <p:cNvSpPr txBox="1"/>
          <p:nvPr/>
        </p:nvSpPr>
        <p:spPr>
          <a:xfrm>
            <a:off x="3678881" y="645814"/>
            <a:ext cx="5257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2025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926471BC-6404-49DC-B2A9-E2ADDF7AB6BC}"/>
              </a:ext>
            </a:extLst>
          </p:cNvPr>
          <p:cNvSpPr txBox="1"/>
          <p:nvPr/>
        </p:nvSpPr>
        <p:spPr>
          <a:xfrm>
            <a:off x="4917527" y="661903"/>
            <a:ext cx="5832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2030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B96EBC25-8B45-4F78-8B24-8F09DFDECFA8}"/>
              </a:ext>
            </a:extLst>
          </p:cNvPr>
          <p:cNvSpPr txBox="1"/>
          <p:nvPr/>
        </p:nvSpPr>
        <p:spPr>
          <a:xfrm>
            <a:off x="6175966" y="662519"/>
            <a:ext cx="5832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2035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F0F4AF2-E937-447A-95A6-1E4CD4E7E14A}"/>
              </a:ext>
            </a:extLst>
          </p:cNvPr>
          <p:cNvSpPr txBox="1"/>
          <p:nvPr/>
        </p:nvSpPr>
        <p:spPr>
          <a:xfrm>
            <a:off x="7434405" y="667231"/>
            <a:ext cx="5832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2040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3A8558C9-B20C-46F3-98A8-399D96657C1C}"/>
              </a:ext>
            </a:extLst>
          </p:cNvPr>
          <p:cNvSpPr txBox="1"/>
          <p:nvPr/>
        </p:nvSpPr>
        <p:spPr>
          <a:xfrm>
            <a:off x="8692844" y="659598"/>
            <a:ext cx="5832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2045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4F52121A-52CF-405F-98A2-5770BFF26D51}"/>
              </a:ext>
            </a:extLst>
          </p:cNvPr>
          <p:cNvSpPr txBox="1"/>
          <p:nvPr/>
        </p:nvSpPr>
        <p:spPr>
          <a:xfrm>
            <a:off x="9941856" y="660081"/>
            <a:ext cx="5832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2050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7C4DAEEB-A9ED-4649-B5EC-986D362DEA5D}"/>
              </a:ext>
            </a:extLst>
          </p:cNvPr>
          <p:cNvSpPr txBox="1"/>
          <p:nvPr/>
        </p:nvSpPr>
        <p:spPr>
          <a:xfrm>
            <a:off x="11200297" y="658222"/>
            <a:ext cx="5832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2055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6D6F7C14-6EEE-490E-8E8D-06016B4E1495}"/>
              </a:ext>
            </a:extLst>
          </p:cNvPr>
          <p:cNvSpPr txBox="1"/>
          <p:nvPr/>
        </p:nvSpPr>
        <p:spPr>
          <a:xfrm>
            <a:off x="2440235" y="645814"/>
            <a:ext cx="5257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2020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4D7A776A-6F90-4B97-AD55-877BF81C1B9F}"/>
              </a:ext>
            </a:extLst>
          </p:cNvPr>
          <p:cNvGrpSpPr/>
          <p:nvPr/>
        </p:nvGrpSpPr>
        <p:grpSpPr>
          <a:xfrm>
            <a:off x="2397400" y="942102"/>
            <a:ext cx="9093832" cy="5852160"/>
            <a:chOff x="2466789" y="905888"/>
            <a:chExt cx="9093832" cy="5852160"/>
          </a:xfrm>
        </p:grpSpPr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BC323AEB-B372-4104-9467-9FCD91E1C930}"/>
                </a:ext>
              </a:extLst>
            </p:cNvPr>
            <p:cNvCxnSpPr>
              <a:cxnSpLocks/>
            </p:cNvCxnSpPr>
            <p:nvPr/>
          </p:nvCxnSpPr>
          <p:spPr>
            <a:xfrm>
              <a:off x="4011391" y="905888"/>
              <a:ext cx="0" cy="58521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  <a:alpha val="6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AE429C9B-624E-451A-8478-8209D5AE772B}"/>
                </a:ext>
              </a:extLst>
            </p:cNvPr>
            <p:cNvCxnSpPr>
              <a:cxnSpLocks/>
            </p:cNvCxnSpPr>
            <p:nvPr/>
          </p:nvCxnSpPr>
          <p:spPr>
            <a:xfrm>
              <a:off x="5270484" y="905888"/>
              <a:ext cx="0" cy="58521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  <a:alpha val="6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A1F5B0CF-0DD8-406E-8AB0-244AC452A42A}"/>
                </a:ext>
              </a:extLst>
            </p:cNvPr>
            <p:cNvCxnSpPr>
              <a:cxnSpLocks/>
            </p:cNvCxnSpPr>
            <p:nvPr/>
          </p:nvCxnSpPr>
          <p:spPr>
            <a:xfrm>
              <a:off x="6529577" y="905888"/>
              <a:ext cx="0" cy="58521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  <a:alpha val="6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4675F003-64FC-42CA-95CF-596D382BED10}"/>
                </a:ext>
              </a:extLst>
            </p:cNvPr>
            <p:cNvCxnSpPr>
              <a:cxnSpLocks/>
            </p:cNvCxnSpPr>
            <p:nvPr/>
          </p:nvCxnSpPr>
          <p:spPr>
            <a:xfrm>
              <a:off x="7788670" y="905888"/>
              <a:ext cx="0" cy="58521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  <a:alpha val="6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35D98AAD-FD85-4F14-A320-CC80AFDCF9AA}"/>
                </a:ext>
              </a:extLst>
            </p:cNvPr>
            <p:cNvCxnSpPr>
              <a:cxnSpLocks/>
            </p:cNvCxnSpPr>
            <p:nvPr/>
          </p:nvCxnSpPr>
          <p:spPr>
            <a:xfrm>
              <a:off x="10306856" y="905888"/>
              <a:ext cx="0" cy="58521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  <a:alpha val="6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B963C2FB-4EA6-475E-B498-6B6598A9FCC3}"/>
                </a:ext>
              </a:extLst>
            </p:cNvPr>
            <p:cNvCxnSpPr>
              <a:cxnSpLocks/>
            </p:cNvCxnSpPr>
            <p:nvPr/>
          </p:nvCxnSpPr>
          <p:spPr>
            <a:xfrm>
              <a:off x="2752298" y="905888"/>
              <a:ext cx="0" cy="58521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  <a:alpha val="6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7D403C3B-3DE3-4BD0-8334-841BE02F91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60621" y="905888"/>
              <a:ext cx="0" cy="58521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  <a:alpha val="6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307FF492-BA03-48A5-B7BA-B2869B9DE8FD}"/>
                </a:ext>
              </a:extLst>
            </p:cNvPr>
            <p:cNvCxnSpPr>
              <a:cxnSpLocks/>
            </p:cNvCxnSpPr>
            <p:nvPr/>
          </p:nvCxnSpPr>
          <p:spPr>
            <a:xfrm>
              <a:off x="3004117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0F4AF395-3891-4DF9-9376-30C0B7CD12E3}"/>
                </a:ext>
              </a:extLst>
            </p:cNvPr>
            <p:cNvCxnSpPr>
              <a:cxnSpLocks/>
            </p:cNvCxnSpPr>
            <p:nvPr/>
          </p:nvCxnSpPr>
          <p:spPr>
            <a:xfrm>
              <a:off x="3507755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181B0473-6011-455D-9D91-698D1A8BE9C0}"/>
                </a:ext>
              </a:extLst>
            </p:cNvPr>
            <p:cNvCxnSpPr>
              <a:cxnSpLocks/>
            </p:cNvCxnSpPr>
            <p:nvPr/>
          </p:nvCxnSpPr>
          <p:spPr>
            <a:xfrm>
              <a:off x="3759574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AF5CA9DF-D060-470F-8860-61624E782653}"/>
                </a:ext>
              </a:extLst>
            </p:cNvPr>
            <p:cNvCxnSpPr>
              <a:cxnSpLocks/>
            </p:cNvCxnSpPr>
            <p:nvPr/>
          </p:nvCxnSpPr>
          <p:spPr>
            <a:xfrm>
              <a:off x="9057618" y="905888"/>
              <a:ext cx="0" cy="58521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  <a:alpha val="6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480FBBF8-AB4F-463A-9680-2441671ABB89}"/>
                </a:ext>
              </a:extLst>
            </p:cNvPr>
            <p:cNvCxnSpPr>
              <a:cxnSpLocks/>
            </p:cNvCxnSpPr>
            <p:nvPr/>
          </p:nvCxnSpPr>
          <p:spPr>
            <a:xfrm>
              <a:off x="3255936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8E2F208A-75BE-45BC-AD20-AA8C5815E0AD}"/>
                </a:ext>
              </a:extLst>
            </p:cNvPr>
            <p:cNvCxnSpPr>
              <a:cxnSpLocks/>
            </p:cNvCxnSpPr>
            <p:nvPr/>
          </p:nvCxnSpPr>
          <p:spPr>
            <a:xfrm>
              <a:off x="2466789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C7AA1273-575F-49BA-8786-6EA3632A0FC9}"/>
                </a:ext>
              </a:extLst>
            </p:cNvPr>
            <p:cNvCxnSpPr>
              <a:cxnSpLocks/>
            </p:cNvCxnSpPr>
            <p:nvPr/>
          </p:nvCxnSpPr>
          <p:spPr>
            <a:xfrm>
              <a:off x="4257882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5A46F529-29E2-47A4-9C3D-26B9BECC7B9D}"/>
                </a:ext>
              </a:extLst>
            </p:cNvPr>
            <p:cNvCxnSpPr>
              <a:cxnSpLocks/>
            </p:cNvCxnSpPr>
            <p:nvPr/>
          </p:nvCxnSpPr>
          <p:spPr>
            <a:xfrm>
              <a:off x="4761520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5A168ACD-0226-4F07-BB12-1508401257B1}"/>
                </a:ext>
              </a:extLst>
            </p:cNvPr>
            <p:cNvCxnSpPr>
              <a:cxnSpLocks/>
            </p:cNvCxnSpPr>
            <p:nvPr/>
          </p:nvCxnSpPr>
          <p:spPr>
            <a:xfrm>
              <a:off x="5013339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B92B0D5D-38D1-48F0-82F9-153F45371695}"/>
                </a:ext>
              </a:extLst>
            </p:cNvPr>
            <p:cNvCxnSpPr>
              <a:cxnSpLocks/>
            </p:cNvCxnSpPr>
            <p:nvPr/>
          </p:nvCxnSpPr>
          <p:spPr>
            <a:xfrm>
              <a:off x="4509701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D65AC4BA-0F19-4358-A69B-61FBF6B07F68}"/>
                </a:ext>
              </a:extLst>
            </p:cNvPr>
            <p:cNvCxnSpPr>
              <a:cxnSpLocks/>
            </p:cNvCxnSpPr>
            <p:nvPr/>
          </p:nvCxnSpPr>
          <p:spPr>
            <a:xfrm>
              <a:off x="5521074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6C56289F-31A7-4F9A-9F6D-EB1E066EF914}"/>
                </a:ext>
              </a:extLst>
            </p:cNvPr>
            <p:cNvCxnSpPr>
              <a:cxnSpLocks/>
            </p:cNvCxnSpPr>
            <p:nvPr/>
          </p:nvCxnSpPr>
          <p:spPr>
            <a:xfrm>
              <a:off x="6024712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1529D261-E6EC-484D-BF2A-7D5A154439C0}"/>
                </a:ext>
              </a:extLst>
            </p:cNvPr>
            <p:cNvCxnSpPr>
              <a:cxnSpLocks/>
            </p:cNvCxnSpPr>
            <p:nvPr/>
          </p:nvCxnSpPr>
          <p:spPr>
            <a:xfrm>
              <a:off x="6276531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BAB9F022-026C-47F6-B269-C49ACA9C9A58}"/>
                </a:ext>
              </a:extLst>
            </p:cNvPr>
            <p:cNvCxnSpPr>
              <a:cxnSpLocks/>
            </p:cNvCxnSpPr>
            <p:nvPr/>
          </p:nvCxnSpPr>
          <p:spPr>
            <a:xfrm>
              <a:off x="5772893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BAB47210-3CE1-4760-B3A7-D8F79CF3A1F8}"/>
                </a:ext>
              </a:extLst>
            </p:cNvPr>
            <p:cNvCxnSpPr>
              <a:cxnSpLocks/>
            </p:cNvCxnSpPr>
            <p:nvPr/>
          </p:nvCxnSpPr>
          <p:spPr>
            <a:xfrm>
              <a:off x="6774839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81098E3E-F26E-4019-9255-98D0E8A092C1}"/>
                </a:ext>
              </a:extLst>
            </p:cNvPr>
            <p:cNvCxnSpPr>
              <a:cxnSpLocks/>
            </p:cNvCxnSpPr>
            <p:nvPr/>
          </p:nvCxnSpPr>
          <p:spPr>
            <a:xfrm>
              <a:off x="7278477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D82F0E5D-7840-4522-AFE8-E5A5C044EB69}"/>
                </a:ext>
              </a:extLst>
            </p:cNvPr>
            <p:cNvCxnSpPr>
              <a:cxnSpLocks/>
            </p:cNvCxnSpPr>
            <p:nvPr/>
          </p:nvCxnSpPr>
          <p:spPr>
            <a:xfrm>
              <a:off x="7530296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1D0A7516-CFBC-47ED-9D81-8270AA356AA0}"/>
                </a:ext>
              </a:extLst>
            </p:cNvPr>
            <p:cNvCxnSpPr>
              <a:cxnSpLocks/>
            </p:cNvCxnSpPr>
            <p:nvPr/>
          </p:nvCxnSpPr>
          <p:spPr>
            <a:xfrm>
              <a:off x="7026658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A34AA152-DD22-44DA-8C16-5480A79AFDF0}"/>
                </a:ext>
              </a:extLst>
            </p:cNvPr>
            <p:cNvCxnSpPr>
              <a:cxnSpLocks/>
            </p:cNvCxnSpPr>
            <p:nvPr/>
          </p:nvCxnSpPr>
          <p:spPr>
            <a:xfrm>
              <a:off x="8038031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53A84D9C-9E8B-426D-B4E3-8B8409B831AD}"/>
                </a:ext>
              </a:extLst>
            </p:cNvPr>
            <p:cNvCxnSpPr>
              <a:cxnSpLocks/>
            </p:cNvCxnSpPr>
            <p:nvPr/>
          </p:nvCxnSpPr>
          <p:spPr>
            <a:xfrm>
              <a:off x="8541669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ED0C1BDD-F030-475B-A3E8-5E6228DB2976}"/>
                </a:ext>
              </a:extLst>
            </p:cNvPr>
            <p:cNvCxnSpPr>
              <a:cxnSpLocks/>
            </p:cNvCxnSpPr>
            <p:nvPr/>
          </p:nvCxnSpPr>
          <p:spPr>
            <a:xfrm>
              <a:off x="8793488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2C4B561F-836A-48CB-A57A-E1D0B3D4ED6E}"/>
                </a:ext>
              </a:extLst>
            </p:cNvPr>
            <p:cNvCxnSpPr>
              <a:cxnSpLocks/>
            </p:cNvCxnSpPr>
            <p:nvPr/>
          </p:nvCxnSpPr>
          <p:spPr>
            <a:xfrm>
              <a:off x="8289850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39DF6FDD-83C0-40CB-9639-1D548795B499}"/>
                </a:ext>
              </a:extLst>
            </p:cNvPr>
            <p:cNvCxnSpPr>
              <a:cxnSpLocks/>
            </p:cNvCxnSpPr>
            <p:nvPr/>
          </p:nvCxnSpPr>
          <p:spPr>
            <a:xfrm>
              <a:off x="9301223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386528FF-83F0-45F8-87EF-79A6374A68E0}"/>
                </a:ext>
              </a:extLst>
            </p:cNvPr>
            <p:cNvCxnSpPr>
              <a:cxnSpLocks/>
            </p:cNvCxnSpPr>
            <p:nvPr/>
          </p:nvCxnSpPr>
          <p:spPr>
            <a:xfrm>
              <a:off x="9804861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8AFEF2E8-030E-43AB-9DC8-85EBA83F55AA}"/>
                </a:ext>
              </a:extLst>
            </p:cNvPr>
            <p:cNvCxnSpPr>
              <a:cxnSpLocks/>
            </p:cNvCxnSpPr>
            <p:nvPr/>
          </p:nvCxnSpPr>
          <p:spPr>
            <a:xfrm>
              <a:off x="10056680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E32F805A-490F-4D64-AF4B-7FF8E72E9052}"/>
                </a:ext>
              </a:extLst>
            </p:cNvPr>
            <p:cNvCxnSpPr>
              <a:cxnSpLocks/>
            </p:cNvCxnSpPr>
            <p:nvPr/>
          </p:nvCxnSpPr>
          <p:spPr>
            <a:xfrm>
              <a:off x="9553042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18344C0C-EC22-454E-81DE-0A3F3D93F7E6}"/>
                </a:ext>
              </a:extLst>
            </p:cNvPr>
            <p:cNvCxnSpPr>
              <a:cxnSpLocks/>
            </p:cNvCxnSpPr>
            <p:nvPr/>
          </p:nvCxnSpPr>
          <p:spPr>
            <a:xfrm>
              <a:off x="10564415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C5D94AC4-6970-4669-8D06-0582FD50F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88918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0C58214A-11AB-40DA-BB9B-29AF05F6B1DD}"/>
                </a:ext>
              </a:extLst>
            </p:cNvPr>
            <p:cNvCxnSpPr>
              <a:cxnSpLocks/>
            </p:cNvCxnSpPr>
            <p:nvPr/>
          </p:nvCxnSpPr>
          <p:spPr>
            <a:xfrm>
              <a:off x="11340737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693DF502-D493-482C-A26D-FE8527B9A38A}"/>
                </a:ext>
              </a:extLst>
            </p:cNvPr>
            <p:cNvCxnSpPr>
              <a:cxnSpLocks/>
            </p:cNvCxnSpPr>
            <p:nvPr/>
          </p:nvCxnSpPr>
          <p:spPr>
            <a:xfrm>
              <a:off x="10816234" y="905888"/>
              <a:ext cx="0" cy="585216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91229CF0-9AE3-4B1C-8396-364F2E81626F}"/>
              </a:ext>
            </a:extLst>
          </p:cNvPr>
          <p:cNvCxnSpPr>
            <a:cxnSpLocks/>
          </p:cNvCxnSpPr>
          <p:nvPr/>
        </p:nvCxnSpPr>
        <p:spPr>
          <a:xfrm>
            <a:off x="11734800" y="914400"/>
            <a:ext cx="0" cy="585216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TextBox 199">
            <a:extLst>
              <a:ext uri="{FF2B5EF4-FFF2-40B4-BE49-F238E27FC236}">
                <a16:creationId xmlns:a16="http://schemas.microsoft.com/office/drawing/2014/main" id="{680B2EFB-8FC7-3240-B7CA-9AB7F3BA790F}"/>
              </a:ext>
            </a:extLst>
          </p:cNvPr>
          <p:cNvSpPr txBox="1"/>
          <p:nvPr/>
        </p:nvSpPr>
        <p:spPr>
          <a:xfrm>
            <a:off x="7012795" y="155419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Helvetica" panose="020B0604020202020204" pitchFamily="34" charset="0"/>
                <a:cs typeface="Helvetica" panose="020B0604020202020204" pitchFamily="34" charset="0"/>
              </a:rPr>
              <a:t>ART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72FB5718-078A-3346-9661-C946D16E340E}"/>
              </a:ext>
            </a:extLst>
          </p:cNvPr>
          <p:cNvSpPr txBox="1"/>
          <p:nvPr/>
        </p:nvSpPr>
        <p:spPr>
          <a:xfrm>
            <a:off x="7607406" y="158213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Helvetica" panose="020B0604020202020204" pitchFamily="34" charset="0"/>
                <a:cs typeface="Helvetica" panose="020B0604020202020204" pitchFamily="34" charset="0"/>
              </a:rPr>
              <a:t>BRT</a:t>
            </a: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0A6D57FF-A03A-FB4D-A41F-50B150A321F9}"/>
              </a:ext>
            </a:extLst>
          </p:cNvPr>
          <p:cNvSpPr/>
          <p:nvPr/>
        </p:nvSpPr>
        <p:spPr>
          <a:xfrm>
            <a:off x="6743460" y="117348"/>
            <a:ext cx="3447136" cy="469925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BC439B0-EDDA-4A42-BA81-F25359E4D39E}"/>
              </a:ext>
            </a:extLst>
          </p:cNvPr>
          <p:cNvCxnSpPr>
            <a:cxnSpLocks/>
          </p:cNvCxnSpPr>
          <p:nvPr/>
        </p:nvCxnSpPr>
        <p:spPr>
          <a:xfrm flipH="1">
            <a:off x="6859209" y="274701"/>
            <a:ext cx="182880" cy="0"/>
          </a:xfrm>
          <a:prstGeom prst="line">
            <a:avLst/>
          </a:prstGeom>
          <a:ln w="101600">
            <a:solidFill>
              <a:srgbClr val="9DAA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2F553BA2-2A0E-474A-BF26-5DAEAB597C7A}"/>
              </a:ext>
            </a:extLst>
          </p:cNvPr>
          <p:cNvCxnSpPr>
            <a:cxnSpLocks/>
          </p:cNvCxnSpPr>
          <p:nvPr/>
        </p:nvCxnSpPr>
        <p:spPr>
          <a:xfrm flipH="1">
            <a:off x="7455222" y="274701"/>
            <a:ext cx="182880" cy="0"/>
          </a:xfrm>
          <a:prstGeom prst="line">
            <a:avLst/>
          </a:prstGeom>
          <a:ln w="101600">
            <a:solidFill>
              <a:srgbClr val="24CC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EBBA952D-48A3-40D0-9091-B192CC70B5AB}"/>
              </a:ext>
            </a:extLst>
          </p:cNvPr>
          <p:cNvSpPr txBox="1"/>
          <p:nvPr/>
        </p:nvSpPr>
        <p:spPr>
          <a:xfrm>
            <a:off x="8202609" y="151591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Helvetica" panose="020B0604020202020204" pitchFamily="34" charset="0"/>
                <a:cs typeface="Helvetica" panose="020B0604020202020204" pitchFamily="34" charset="0"/>
              </a:rPr>
              <a:t>LRT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D1D2345A-BDA8-40F6-8289-3A8836F95EEE}"/>
              </a:ext>
            </a:extLst>
          </p:cNvPr>
          <p:cNvCxnSpPr>
            <a:cxnSpLocks/>
          </p:cNvCxnSpPr>
          <p:nvPr/>
        </p:nvCxnSpPr>
        <p:spPr>
          <a:xfrm flipH="1">
            <a:off x="8031183" y="274701"/>
            <a:ext cx="182880" cy="0"/>
          </a:xfrm>
          <a:prstGeom prst="line">
            <a:avLst/>
          </a:prstGeom>
          <a:ln w="101600">
            <a:solidFill>
              <a:srgbClr val="FFA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44DAF920-A8A9-47D8-8A52-B7E3C3F4D61A}"/>
              </a:ext>
            </a:extLst>
          </p:cNvPr>
          <p:cNvSpPr txBox="1"/>
          <p:nvPr/>
        </p:nvSpPr>
        <p:spPr>
          <a:xfrm>
            <a:off x="8715908" y="151588"/>
            <a:ext cx="1611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Helvetica" panose="020B0604020202020204" pitchFamily="34" charset="0"/>
                <a:cs typeface="Helvetica" panose="020B0604020202020204" pitchFamily="34" charset="0"/>
              </a:rPr>
              <a:t>Stations/Transit Centers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0178353B-9DBE-42DA-B6C9-B328784C2CEF}"/>
              </a:ext>
            </a:extLst>
          </p:cNvPr>
          <p:cNvCxnSpPr>
            <a:cxnSpLocks/>
          </p:cNvCxnSpPr>
          <p:nvPr/>
        </p:nvCxnSpPr>
        <p:spPr>
          <a:xfrm flipH="1">
            <a:off x="8563724" y="274701"/>
            <a:ext cx="182880" cy="0"/>
          </a:xfrm>
          <a:prstGeom prst="line">
            <a:avLst/>
          </a:prstGeom>
          <a:ln w="101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35B77A9-F72C-4732-AEE9-11860418ADB8}"/>
              </a:ext>
            </a:extLst>
          </p:cNvPr>
          <p:cNvCxnSpPr>
            <a:cxnSpLocks/>
          </p:cNvCxnSpPr>
          <p:nvPr/>
        </p:nvCxnSpPr>
        <p:spPr>
          <a:xfrm flipH="1">
            <a:off x="2678811" y="1066456"/>
            <a:ext cx="1761491" cy="0"/>
          </a:xfrm>
          <a:prstGeom prst="line">
            <a:avLst/>
          </a:prstGeom>
          <a:ln w="101600">
            <a:solidFill>
              <a:srgbClr val="FFA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61B25250-9F42-934F-941A-F14A24449F5F}"/>
              </a:ext>
            </a:extLst>
          </p:cNvPr>
          <p:cNvCxnSpPr>
            <a:cxnSpLocks/>
          </p:cNvCxnSpPr>
          <p:nvPr/>
        </p:nvCxnSpPr>
        <p:spPr>
          <a:xfrm flipH="1">
            <a:off x="4178846" y="1669671"/>
            <a:ext cx="1779838" cy="0"/>
          </a:xfrm>
          <a:prstGeom prst="line">
            <a:avLst/>
          </a:prstGeom>
          <a:ln w="101600">
            <a:solidFill>
              <a:srgbClr val="FFA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7676F984-EBB7-5C4E-AD52-04BE12A9F0BB}"/>
              </a:ext>
            </a:extLst>
          </p:cNvPr>
          <p:cNvCxnSpPr>
            <a:cxnSpLocks/>
          </p:cNvCxnSpPr>
          <p:nvPr/>
        </p:nvCxnSpPr>
        <p:spPr>
          <a:xfrm flipH="1">
            <a:off x="2676145" y="3447920"/>
            <a:ext cx="761714" cy="0"/>
          </a:xfrm>
          <a:prstGeom prst="line">
            <a:avLst/>
          </a:prstGeom>
          <a:ln w="101600">
            <a:solidFill>
              <a:srgbClr val="9DAA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8CA1F3E1-66F6-504B-B6E5-6DBABE6F5A3B}"/>
              </a:ext>
            </a:extLst>
          </p:cNvPr>
          <p:cNvCxnSpPr>
            <a:cxnSpLocks/>
          </p:cNvCxnSpPr>
          <p:nvPr/>
        </p:nvCxnSpPr>
        <p:spPr>
          <a:xfrm flipH="1">
            <a:off x="2934212" y="3736520"/>
            <a:ext cx="755973" cy="0"/>
          </a:xfrm>
          <a:prstGeom prst="line">
            <a:avLst/>
          </a:prstGeom>
          <a:ln w="101600">
            <a:solidFill>
              <a:srgbClr val="9DAA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EA4491C9-3833-BA4B-993C-8FAC907019AC}"/>
              </a:ext>
            </a:extLst>
          </p:cNvPr>
          <p:cNvCxnSpPr>
            <a:cxnSpLocks/>
          </p:cNvCxnSpPr>
          <p:nvPr/>
        </p:nvCxnSpPr>
        <p:spPr>
          <a:xfrm flipH="1">
            <a:off x="3178840" y="4033912"/>
            <a:ext cx="763162" cy="0"/>
          </a:xfrm>
          <a:prstGeom prst="line">
            <a:avLst/>
          </a:prstGeom>
          <a:ln w="101600">
            <a:solidFill>
              <a:srgbClr val="9DAA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38202298-1322-5048-AEDB-ABAFE44760E8}"/>
              </a:ext>
            </a:extLst>
          </p:cNvPr>
          <p:cNvCxnSpPr>
            <a:cxnSpLocks/>
          </p:cNvCxnSpPr>
          <p:nvPr/>
        </p:nvCxnSpPr>
        <p:spPr>
          <a:xfrm flipH="1">
            <a:off x="2915920" y="4329920"/>
            <a:ext cx="1026082" cy="0"/>
          </a:xfrm>
          <a:prstGeom prst="line">
            <a:avLst/>
          </a:prstGeom>
          <a:ln w="101600">
            <a:solidFill>
              <a:srgbClr val="24CC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052FB70C-E6BB-6247-91A8-89EFB09DD8E6}"/>
              </a:ext>
            </a:extLst>
          </p:cNvPr>
          <p:cNvCxnSpPr>
            <a:cxnSpLocks/>
          </p:cNvCxnSpPr>
          <p:nvPr/>
        </p:nvCxnSpPr>
        <p:spPr>
          <a:xfrm flipH="1">
            <a:off x="4446729" y="2263278"/>
            <a:ext cx="2253555" cy="0"/>
          </a:xfrm>
          <a:prstGeom prst="line">
            <a:avLst/>
          </a:prstGeom>
          <a:ln w="101600">
            <a:solidFill>
              <a:srgbClr val="FFA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7BD87EFD-7DB6-6C46-BB1F-337A843555C4}"/>
              </a:ext>
            </a:extLst>
          </p:cNvPr>
          <p:cNvCxnSpPr>
            <a:cxnSpLocks/>
          </p:cNvCxnSpPr>
          <p:nvPr/>
        </p:nvCxnSpPr>
        <p:spPr>
          <a:xfrm flipH="1">
            <a:off x="4193682" y="1951552"/>
            <a:ext cx="2265679" cy="0"/>
          </a:xfrm>
          <a:prstGeom prst="line">
            <a:avLst/>
          </a:prstGeom>
          <a:ln w="101600">
            <a:solidFill>
              <a:srgbClr val="FFA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70A4B8CE-4A92-4B40-A8B5-527EE51C370D}"/>
              </a:ext>
            </a:extLst>
          </p:cNvPr>
          <p:cNvCxnSpPr>
            <a:cxnSpLocks/>
          </p:cNvCxnSpPr>
          <p:nvPr/>
        </p:nvCxnSpPr>
        <p:spPr>
          <a:xfrm flipH="1">
            <a:off x="4694633" y="2557612"/>
            <a:ext cx="2268302" cy="0"/>
          </a:xfrm>
          <a:prstGeom prst="line">
            <a:avLst/>
          </a:prstGeom>
          <a:ln w="101600">
            <a:solidFill>
              <a:srgbClr val="FFA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CA2749BB-08D9-4D49-957A-70734420648C}"/>
              </a:ext>
            </a:extLst>
          </p:cNvPr>
          <p:cNvCxnSpPr>
            <a:cxnSpLocks/>
          </p:cNvCxnSpPr>
          <p:nvPr/>
        </p:nvCxnSpPr>
        <p:spPr>
          <a:xfrm flipH="1">
            <a:off x="8991600" y="4943486"/>
            <a:ext cx="1517748" cy="0"/>
          </a:xfrm>
          <a:prstGeom prst="line">
            <a:avLst/>
          </a:prstGeom>
          <a:ln w="101600">
            <a:solidFill>
              <a:srgbClr val="24CC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3C546A41-8665-4631-87FC-5564985689D8}"/>
              </a:ext>
            </a:extLst>
          </p:cNvPr>
          <p:cNvCxnSpPr>
            <a:cxnSpLocks/>
          </p:cNvCxnSpPr>
          <p:nvPr/>
        </p:nvCxnSpPr>
        <p:spPr>
          <a:xfrm flipH="1">
            <a:off x="2678811" y="1062432"/>
            <a:ext cx="624282" cy="0"/>
          </a:xfrm>
          <a:prstGeom prst="line">
            <a:avLst/>
          </a:prstGeom>
          <a:ln w="101600">
            <a:solidFill>
              <a:schemeClr val="accent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AF8212F9-5F61-49FB-9489-FAB58808DB73}"/>
              </a:ext>
            </a:extLst>
          </p:cNvPr>
          <p:cNvSpPr/>
          <p:nvPr/>
        </p:nvSpPr>
        <p:spPr>
          <a:xfrm>
            <a:off x="2508348" y="1066800"/>
            <a:ext cx="21382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Existing Streetcar Improvements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41310C05-642A-4589-9E73-C8B703711F6A}"/>
              </a:ext>
            </a:extLst>
          </p:cNvPr>
          <p:cNvCxnSpPr>
            <a:cxnSpLocks/>
          </p:cNvCxnSpPr>
          <p:nvPr/>
        </p:nvCxnSpPr>
        <p:spPr>
          <a:xfrm flipH="1">
            <a:off x="5998469" y="2852867"/>
            <a:ext cx="2222923" cy="0"/>
          </a:xfrm>
          <a:prstGeom prst="line">
            <a:avLst/>
          </a:prstGeom>
          <a:ln w="101600">
            <a:solidFill>
              <a:srgbClr val="FFA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8D02E2B-5D73-416D-9AFE-D75767999B1A}"/>
              </a:ext>
            </a:extLst>
          </p:cNvPr>
          <p:cNvCxnSpPr>
            <a:cxnSpLocks/>
          </p:cNvCxnSpPr>
          <p:nvPr/>
        </p:nvCxnSpPr>
        <p:spPr>
          <a:xfrm flipH="1">
            <a:off x="6471064" y="3157307"/>
            <a:ext cx="2227928" cy="0"/>
          </a:xfrm>
          <a:prstGeom prst="line">
            <a:avLst/>
          </a:prstGeom>
          <a:ln w="101600">
            <a:solidFill>
              <a:srgbClr val="FFA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ACCA948D-3EEF-4F7D-AD52-7A120F3E5CAE}"/>
              </a:ext>
            </a:extLst>
          </p:cNvPr>
          <p:cNvCxnSpPr>
            <a:cxnSpLocks/>
          </p:cNvCxnSpPr>
          <p:nvPr/>
        </p:nvCxnSpPr>
        <p:spPr>
          <a:xfrm flipH="1">
            <a:off x="2692957" y="1375305"/>
            <a:ext cx="456531" cy="0"/>
          </a:xfrm>
          <a:prstGeom prst="line">
            <a:avLst/>
          </a:prstGeom>
          <a:ln w="101600">
            <a:solidFill>
              <a:srgbClr val="FFA8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FF2F0500-B552-48F2-AAB4-A4EB6848F6A9}"/>
              </a:ext>
            </a:extLst>
          </p:cNvPr>
          <p:cNvSpPr txBox="1"/>
          <p:nvPr/>
        </p:nvSpPr>
        <p:spPr>
          <a:xfrm>
            <a:off x="142393" y="113549"/>
            <a:ext cx="7567567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SEQUENCING SCENARIO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91C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(VERSION 15)</a:t>
            </a:r>
            <a:endParaRPr lang="en-US" sz="3200" i="1" dirty="0">
              <a:solidFill>
                <a:srgbClr val="0091C4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080182EB-C2DF-46BD-A8D0-AB28F266BB5F}"/>
              </a:ext>
            </a:extLst>
          </p:cNvPr>
          <p:cNvCxnSpPr>
            <a:cxnSpLocks/>
          </p:cNvCxnSpPr>
          <p:nvPr/>
        </p:nvCxnSpPr>
        <p:spPr>
          <a:xfrm flipH="1">
            <a:off x="2355948" y="6650216"/>
            <a:ext cx="9607452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002F343E-30DB-4959-B17E-66B920434BA2}"/>
              </a:ext>
            </a:extLst>
          </p:cNvPr>
          <p:cNvCxnSpPr>
            <a:cxnSpLocks/>
          </p:cNvCxnSpPr>
          <p:nvPr/>
        </p:nvCxnSpPr>
        <p:spPr>
          <a:xfrm>
            <a:off x="11963400" y="914400"/>
            <a:ext cx="0" cy="585216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7BFF1D9A-3682-4AB3-9964-0972E5B356EE}"/>
              </a:ext>
            </a:extLst>
          </p:cNvPr>
          <p:cNvCxnSpPr>
            <a:cxnSpLocks/>
          </p:cNvCxnSpPr>
          <p:nvPr/>
        </p:nvCxnSpPr>
        <p:spPr>
          <a:xfrm flipH="1">
            <a:off x="3182389" y="1371600"/>
            <a:ext cx="2286000" cy="0"/>
          </a:xfrm>
          <a:prstGeom prst="line">
            <a:avLst/>
          </a:prstGeom>
          <a:ln w="101600">
            <a:solidFill>
              <a:srgbClr val="FFA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43159A47-69E9-4D15-8962-901FD8E5FBC3}"/>
              </a:ext>
            </a:extLst>
          </p:cNvPr>
          <p:cNvCxnSpPr>
            <a:cxnSpLocks/>
          </p:cNvCxnSpPr>
          <p:nvPr/>
        </p:nvCxnSpPr>
        <p:spPr>
          <a:xfrm flipH="1">
            <a:off x="2946400" y="4637209"/>
            <a:ext cx="995680" cy="0"/>
          </a:xfrm>
          <a:prstGeom prst="line">
            <a:avLst/>
          </a:prstGeom>
          <a:ln w="101600">
            <a:solidFill>
              <a:srgbClr val="24CC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A21EB26-F5D5-4CD4-9AF8-ACF701A5DE0C}"/>
              </a:ext>
            </a:extLst>
          </p:cNvPr>
          <p:cNvCxnSpPr>
            <a:cxnSpLocks/>
          </p:cNvCxnSpPr>
          <p:nvPr/>
        </p:nvCxnSpPr>
        <p:spPr>
          <a:xfrm flipH="1">
            <a:off x="7726680" y="4637209"/>
            <a:ext cx="1249680" cy="0"/>
          </a:xfrm>
          <a:prstGeom prst="line">
            <a:avLst/>
          </a:prstGeom>
          <a:ln w="101600">
            <a:solidFill>
              <a:srgbClr val="24CC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B8CFB2DB-DB5F-4EC4-80A9-4F7B4C274521}"/>
              </a:ext>
            </a:extLst>
          </p:cNvPr>
          <p:cNvCxnSpPr>
            <a:cxnSpLocks/>
          </p:cNvCxnSpPr>
          <p:nvPr/>
        </p:nvCxnSpPr>
        <p:spPr>
          <a:xfrm flipH="1">
            <a:off x="3194206" y="5210422"/>
            <a:ext cx="1011383" cy="0"/>
          </a:xfrm>
          <a:prstGeom prst="line">
            <a:avLst/>
          </a:prstGeom>
          <a:ln w="101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691B59ED-EC8A-408A-9C6D-B108F79D97D4}"/>
              </a:ext>
            </a:extLst>
          </p:cNvPr>
          <p:cNvCxnSpPr>
            <a:cxnSpLocks/>
          </p:cNvCxnSpPr>
          <p:nvPr/>
        </p:nvCxnSpPr>
        <p:spPr>
          <a:xfrm flipH="1" flipV="1">
            <a:off x="2691202" y="1942760"/>
            <a:ext cx="1463040" cy="5478"/>
          </a:xfrm>
          <a:prstGeom prst="line">
            <a:avLst/>
          </a:prstGeom>
          <a:ln w="101600">
            <a:solidFill>
              <a:srgbClr val="FFA8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C42B132C-C010-475F-8B1B-1D4606AB45C7}"/>
              </a:ext>
            </a:extLst>
          </p:cNvPr>
          <p:cNvSpPr/>
          <p:nvPr/>
        </p:nvSpPr>
        <p:spPr>
          <a:xfrm>
            <a:off x="3049645" y="4639408"/>
            <a:ext cx="614271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fontAlgn="ctr"/>
            <a:r>
              <a:rPr lang="en-US" sz="1200" b="1" dirty="0">
                <a:solidFill>
                  <a:srgbClr val="24CCAB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Phase I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E35E0ED-1D30-4D98-82E3-51F4FE891160}"/>
              </a:ext>
            </a:extLst>
          </p:cNvPr>
          <p:cNvSpPr/>
          <p:nvPr/>
        </p:nvSpPr>
        <p:spPr>
          <a:xfrm>
            <a:off x="8048365" y="4653153"/>
            <a:ext cx="651140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fontAlgn="ctr"/>
            <a:r>
              <a:rPr lang="en-US" sz="1200" b="1" dirty="0">
                <a:solidFill>
                  <a:srgbClr val="24CCAB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Phase II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025A3D8-4A5A-43B5-9932-6E3FAE9DC97A}"/>
              </a:ext>
            </a:extLst>
          </p:cNvPr>
          <p:cNvCxnSpPr>
            <a:cxnSpLocks/>
          </p:cNvCxnSpPr>
          <p:nvPr/>
        </p:nvCxnSpPr>
        <p:spPr>
          <a:xfrm flipH="1">
            <a:off x="4447850" y="5496538"/>
            <a:ext cx="1011383" cy="0"/>
          </a:xfrm>
          <a:prstGeom prst="line">
            <a:avLst/>
          </a:prstGeom>
          <a:ln w="101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F6C15240-416A-4562-BAF0-7837F230590D}"/>
              </a:ext>
            </a:extLst>
          </p:cNvPr>
          <p:cNvCxnSpPr>
            <a:cxnSpLocks/>
          </p:cNvCxnSpPr>
          <p:nvPr/>
        </p:nvCxnSpPr>
        <p:spPr>
          <a:xfrm flipH="1">
            <a:off x="2934212" y="5864042"/>
            <a:ext cx="755973" cy="0"/>
          </a:xfrm>
          <a:prstGeom prst="line">
            <a:avLst/>
          </a:prstGeom>
          <a:ln w="101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F8A803D4-CF78-4903-91D3-C52E125B5222}"/>
              </a:ext>
            </a:extLst>
          </p:cNvPr>
          <p:cNvSpPr/>
          <p:nvPr/>
        </p:nvSpPr>
        <p:spPr>
          <a:xfrm>
            <a:off x="3648479" y="5725446"/>
            <a:ext cx="784189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fontAlgn="ctr"/>
            <a:r>
              <a:rPr lang="en-US" sz="1200" b="1" dirty="0">
                <a:solidFill>
                  <a:srgbClr val="00B05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Bankhead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59FDC5F-9A6F-439A-9E05-6C30D77D047A}"/>
              </a:ext>
            </a:extLst>
          </p:cNvPr>
          <p:cNvGrpSpPr/>
          <p:nvPr/>
        </p:nvGrpSpPr>
        <p:grpSpPr>
          <a:xfrm>
            <a:off x="3199555" y="5877224"/>
            <a:ext cx="1838014" cy="276999"/>
            <a:chOff x="3342640" y="5046251"/>
            <a:chExt cx="1960759" cy="276999"/>
          </a:xfrm>
        </p:grpSpPr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72BC9B28-EC8C-3C4B-97D6-AE0989B6CB3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42640" y="5204764"/>
              <a:ext cx="1044689" cy="1148"/>
            </a:xfrm>
            <a:prstGeom prst="line">
              <a:avLst/>
            </a:prstGeom>
            <a:ln w="1016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747790F2-A061-4CA1-8B1D-4C5153DAF41C}"/>
                </a:ext>
              </a:extLst>
            </p:cNvPr>
            <p:cNvSpPr/>
            <p:nvPr/>
          </p:nvSpPr>
          <p:spPr>
            <a:xfrm>
              <a:off x="4472660" y="5046251"/>
              <a:ext cx="830739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fontAlgn="ctr"/>
              <a:r>
                <a:rPr lang="en-US" sz="1200" b="1" dirty="0">
                  <a:solidFill>
                    <a:srgbClr val="00B05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Five Points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99BCBF6-1861-4B8F-87AF-1F98C27E4F1E}"/>
              </a:ext>
            </a:extLst>
          </p:cNvPr>
          <p:cNvGrpSpPr/>
          <p:nvPr/>
        </p:nvGrpSpPr>
        <p:grpSpPr>
          <a:xfrm>
            <a:off x="6705450" y="6038422"/>
            <a:ext cx="1704165" cy="276999"/>
            <a:chOff x="6705450" y="5262025"/>
            <a:chExt cx="1704165" cy="276999"/>
          </a:xfrm>
        </p:grpSpPr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B306B0B1-1363-794A-AF37-3A5D2CCE09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05450" y="5402835"/>
              <a:ext cx="1011803" cy="0"/>
            </a:xfrm>
            <a:prstGeom prst="line">
              <a:avLst/>
            </a:prstGeom>
            <a:ln w="1016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7D640FF-2455-4DA5-9FC1-5068AE5EAF6E}"/>
                </a:ext>
              </a:extLst>
            </p:cNvPr>
            <p:cNvSpPr/>
            <p:nvPr/>
          </p:nvSpPr>
          <p:spPr>
            <a:xfrm>
              <a:off x="7689546" y="5262025"/>
              <a:ext cx="720069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fontAlgn="ctr"/>
              <a:r>
                <a:rPr lang="en-US" sz="1200" b="1" dirty="0">
                  <a:solidFill>
                    <a:srgbClr val="00B05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Vine City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A875A70-2BE7-4FC0-B1F9-334C6F607A24}"/>
              </a:ext>
            </a:extLst>
          </p:cNvPr>
          <p:cNvGrpSpPr/>
          <p:nvPr/>
        </p:nvGrpSpPr>
        <p:grpSpPr>
          <a:xfrm>
            <a:off x="7728602" y="6227820"/>
            <a:ext cx="3220247" cy="276999"/>
            <a:chOff x="7728602" y="5477799"/>
            <a:chExt cx="3220247" cy="276999"/>
          </a:xfrm>
        </p:grpSpPr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0217D742-6123-4CB4-B6A0-C933552455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28602" y="5600905"/>
              <a:ext cx="1266984" cy="0"/>
            </a:xfrm>
            <a:prstGeom prst="line">
              <a:avLst/>
            </a:prstGeom>
            <a:ln w="1016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CBB78E9B-F6D5-4728-BA5F-22C0FAB0A940}"/>
                </a:ext>
              </a:extLst>
            </p:cNvPr>
            <p:cNvSpPr/>
            <p:nvPr/>
          </p:nvSpPr>
          <p:spPr>
            <a:xfrm>
              <a:off x="9018897" y="5477799"/>
              <a:ext cx="1929952" cy="27699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fontAlgn="ctr"/>
              <a:r>
                <a:rPr lang="en-US" sz="1200" b="1" dirty="0">
                  <a:solidFill>
                    <a:srgbClr val="00B05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Other Station Enhancements</a:t>
              </a:r>
            </a:p>
          </p:txBody>
        </p:sp>
      </p:grp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D633BA9E-1E9C-4F78-9D79-EA36C25FEA53}"/>
              </a:ext>
            </a:extLst>
          </p:cNvPr>
          <p:cNvCxnSpPr>
            <a:cxnSpLocks/>
          </p:cNvCxnSpPr>
          <p:nvPr/>
        </p:nvCxnSpPr>
        <p:spPr>
          <a:xfrm flipH="1">
            <a:off x="2681154" y="6036885"/>
            <a:ext cx="448436" cy="0"/>
          </a:xfrm>
          <a:prstGeom prst="line">
            <a:avLst/>
          </a:prstGeom>
          <a:ln w="1016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8014015-2357-43D1-970E-09734D652D71}"/>
              </a:ext>
            </a:extLst>
          </p:cNvPr>
          <p:cNvSpPr txBox="1"/>
          <p:nvPr/>
        </p:nvSpPr>
        <p:spPr>
          <a:xfrm>
            <a:off x="6775243" y="358218"/>
            <a:ext cx="2219463" cy="21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*Pre-project planning is dashed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AC9EDAE1-874F-4BDB-ABA0-BC252D288141}"/>
              </a:ext>
            </a:extLst>
          </p:cNvPr>
          <p:cNvCxnSpPr>
            <a:cxnSpLocks/>
          </p:cNvCxnSpPr>
          <p:nvPr/>
        </p:nvCxnSpPr>
        <p:spPr>
          <a:xfrm flipH="1">
            <a:off x="2684438" y="1670213"/>
            <a:ext cx="1468157" cy="0"/>
          </a:xfrm>
          <a:prstGeom prst="line">
            <a:avLst/>
          </a:prstGeom>
          <a:ln w="101600">
            <a:solidFill>
              <a:srgbClr val="FFA8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358863FA-6050-4D76-B40D-59E1D2DD8902}"/>
              </a:ext>
            </a:extLst>
          </p:cNvPr>
          <p:cNvCxnSpPr>
            <a:cxnSpLocks/>
          </p:cNvCxnSpPr>
          <p:nvPr/>
        </p:nvCxnSpPr>
        <p:spPr>
          <a:xfrm flipH="1">
            <a:off x="2690350" y="2263278"/>
            <a:ext cx="1693391" cy="0"/>
          </a:xfrm>
          <a:prstGeom prst="line">
            <a:avLst/>
          </a:prstGeom>
          <a:ln w="101600">
            <a:solidFill>
              <a:srgbClr val="FFA8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67384F2C-BDAE-4704-A2CC-03CEDFF91558}"/>
              </a:ext>
            </a:extLst>
          </p:cNvPr>
          <p:cNvCxnSpPr>
            <a:cxnSpLocks/>
          </p:cNvCxnSpPr>
          <p:nvPr/>
        </p:nvCxnSpPr>
        <p:spPr>
          <a:xfrm flipH="1">
            <a:off x="3656741" y="2551028"/>
            <a:ext cx="914400" cy="3651"/>
          </a:xfrm>
          <a:prstGeom prst="line">
            <a:avLst/>
          </a:prstGeom>
          <a:ln w="101600">
            <a:solidFill>
              <a:srgbClr val="FFA8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D53F9758-C536-403A-AA5D-DBDA9C549D5C}"/>
              </a:ext>
            </a:extLst>
          </p:cNvPr>
          <p:cNvCxnSpPr>
            <a:cxnSpLocks/>
          </p:cNvCxnSpPr>
          <p:nvPr/>
        </p:nvCxnSpPr>
        <p:spPr>
          <a:xfrm flipH="1">
            <a:off x="2429745" y="4333936"/>
            <a:ext cx="365760" cy="0"/>
          </a:xfrm>
          <a:prstGeom prst="line">
            <a:avLst/>
          </a:prstGeom>
          <a:ln w="101600">
            <a:solidFill>
              <a:srgbClr val="24CCA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A532154-5458-4438-AEC0-A7E7404CE65A}"/>
              </a:ext>
            </a:extLst>
          </p:cNvPr>
          <p:cNvCxnSpPr>
            <a:cxnSpLocks/>
          </p:cNvCxnSpPr>
          <p:nvPr/>
        </p:nvCxnSpPr>
        <p:spPr>
          <a:xfrm flipH="1">
            <a:off x="2622785" y="4637209"/>
            <a:ext cx="182880" cy="0"/>
          </a:xfrm>
          <a:prstGeom prst="line">
            <a:avLst/>
          </a:prstGeom>
          <a:ln w="101600">
            <a:solidFill>
              <a:srgbClr val="24CCA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8AE58E5-F2D5-4160-854D-61DF1224FA32}"/>
              </a:ext>
            </a:extLst>
          </p:cNvPr>
          <p:cNvSpPr txBox="1"/>
          <p:nvPr/>
        </p:nvSpPr>
        <p:spPr>
          <a:xfrm>
            <a:off x="7842796" y="1037389"/>
            <a:ext cx="3843283" cy="75713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MARTA will consider alternative delivery methods and P3 for LRT projects 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BF6770C5-DB23-4B12-BA8D-A195DDC28230}"/>
              </a:ext>
            </a:extLst>
          </p:cNvPr>
          <p:cNvCxnSpPr>
            <a:cxnSpLocks/>
          </p:cNvCxnSpPr>
          <p:nvPr/>
        </p:nvCxnSpPr>
        <p:spPr>
          <a:xfrm>
            <a:off x="5699358" y="648285"/>
            <a:ext cx="0" cy="6209715"/>
          </a:xfrm>
          <a:prstGeom prst="line">
            <a:avLst/>
          </a:prstGeom>
          <a:ln w="3810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DF3AF4E2-60B1-4F08-9B98-724BA1D8F564}"/>
              </a:ext>
            </a:extLst>
          </p:cNvPr>
          <p:cNvSpPr txBox="1"/>
          <p:nvPr/>
        </p:nvSpPr>
        <p:spPr>
          <a:xfrm>
            <a:off x="4658352" y="3934256"/>
            <a:ext cx="2093420" cy="4801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Current Peak Spending Year: 2032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8AEFBD9-88B4-4F9A-B4BD-2ECD84689C14}"/>
              </a:ext>
            </a:extLst>
          </p:cNvPr>
          <p:cNvCxnSpPr>
            <a:cxnSpLocks/>
          </p:cNvCxnSpPr>
          <p:nvPr/>
        </p:nvCxnSpPr>
        <p:spPr>
          <a:xfrm flipH="1">
            <a:off x="2594390" y="5861237"/>
            <a:ext cx="394967" cy="0"/>
          </a:xfrm>
          <a:prstGeom prst="line">
            <a:avLst/>
          </a:prstGeom>
          <a:ln w="1016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70CD2E67-2638-46BE-81C7-C1D4C8ED9110}"/>
              </a:ext>
            </a:extLst>
          </p:cNvPr>
          <p:cNvSpPr txBox="1"/>
          <p:nvPr/>
        </p:nvSpPr>
        <p:spPr>
          <a:xfrm>
            <a:off x="7841808" y="1786350"/>
            <a:ext cx="3843283" cy="97872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Project sequencing will adjust as projects advance and must react to current market conditions and the availability of federal dollars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C2502BE-954B-4AC7-9B08-B2D08A0AFC20}"/>
              </a:ext>
            </a:extLst>
          </p:cNvPr>
          <p:cNvSpPr txBox="1"/>
          <p:nvPr/>
        </p:nvSpPr>
        <p:spPr>
          <a:xfrm>
            <a:off x="9700872" y="2765465"/>
            <a:ext cx="1980427" cy="24468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PRINT DATE: 22 May 2019 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1FD28D9A-F73A-4499-A55D-CC7BC0D02003}"/>
              </a:ext>
            </a:extLst>
          </p:cNvPr>
          <p:cNvCxnSpPr>
            <a:cxnSpLocks/>
          </p:cNvCxnSpPr>
          <p:nvPr/>
        </p:nvCxnSpPr>
        <p:spPr>
          <a:xfrm flipH="1">
            <a:off x="4951595" y="2849881"/>
            <a:ext cx="914400" cy="3651"/>
          </a:xfrm>
          <a:prstGeom prst="line">
            <a:avLst/>
          </a:prstGeom>
          <a:ln w="101600">
            <a:solidFill>
              <a:srgbClr val="FFA8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4ECCD1FC-7E06-4D35-B0E2-CD88DE7FCA36}"/>
              </a:ext>
            </a:extLst>
          </p:cNvPr>
          <p:cNvCxnSpPr>
            <a:cxnSpLocks/>
          </p:cNvCxnSpPr>
          <p:nvPr/>
        </p:nvCxnSpPr>
        <p:spPr>
          <a:xfrm flipH="1">
            <a:off x="5484533" y="3152915"/>
            <a:ext cx="914400" cy="3651"/>
          </a:xfrm>
          <a:prstGeom prst="line">
            <a:avLst/>
          </a:prstGeom>
          <a:ln w="101600">
            <a:solidFill>
              <a:srgbClr val="FFA8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ACC4992A-E15E-43EC-AD1A-BE583543A636}"/>
              </a:ext>
            </a:extLst>
          </p:cNvPr>
          <p:cNvSpPr txBox="1"/>
          <p:nvPr/>
        </p:nvSpPr>
        <p:spPr>
          <a:xfrm>
            <a:off x="9057050" y="3039672"/>
            <a:ext cx="2685351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i="1" dirty="0">
                <a:solidFill>
                  <a:schemeClr val="accent4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***Assumes funding gap closed</a:t>
            </a:r>
          </a:p>
          <a:p>
            <a:pPr>
              <a:lnSpc>
                <a:spcPct val="90000"/>
              </a:lnSpc>
            </a:pPr>
            <a:endParaRPr lang="en-US" sz="1400" i="1" dirty="0">
              <a:solidFill>
                <a:schemeClr val="accent4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E19CFFB-F395-4547-9384-1EB05DDEA2ED}"/>
              </a:ext>
            </a:extLst>
          </p:cNvPr>
          <p:cNvSpPr txBox="1"/>
          <p:nvPr/>
        </p:nvSpPr>
        <p:spPr>
          <a:xfrm>
            <a:off x="7838016" y="3326982"/>
            <a:ext cx="3843283" cy="97872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As sequenced, some LRT projects have both capital and O&amp;M funding gaps that will need to be addressed as projects advance</a:t>
            </a:r>
          </a:p>
        </p:txBody>
      </p:sp>
      <p:pic>
        <p:nvPicPr>
          <p:cNvPr id="152" name="Picture 151">
            <a:extLst>
              <a:ext uri="{FF2B5EF4-FFF2-40B4-BE49-F238E27FC236}">
                <a16:creationId xmlns:a16="http://schemas.microsoft.com/office/drawing/2014/main" id="{6D5D2C61-880C-47F3-958D-7AE2D45F75C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6111" y="311939"/>
            <a:ext cx="1667423" cy="27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5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32560E-6EF9-4376-A6C8-B89ED005C3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72" b="7707"/>
          <a:stretch/>
        </p:blipFill>
        <p:spPr>
          <a:xfrm>
            <a:off x="657498" y="1653652"/>
            <a:ext cx="10159767" cy="486459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42B37-89BA-4922-B558-D61D7F05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F6EE2840-31E2-426A-86B8-979BB9E8034E}"/>
              </a:ext>
            </a:extLst>
          </p:cNvPr>
          <p:cNvSpPr txBox="1">
            <a:spLocks/>
          </p:cNvSpPr>
          <p:nvPr/>
        </p:nvSpPr>
        <p:spPr>
          <a:xfrm>
            <a:off x="567359" y="783718"/>
            <a:ext cx="10967143" cy="628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pc="-3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Delivery Process</a:t>
            </a:r>
            <a:endParaRPr lang="en-US" spc="-3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BABCAC5-334E-44BF-B103-C9C34ECAF4E6}"/>
              </a:ext>
            </a:extLst>
          </p:cNvPr>
          <p:cNvCxnSpPr>
            <a:cxnSpLocks/>
          </p:cNvCxnSpPr>
          <p:nvPr/>
        </p:nvCxnSpPr>
        <p:spPr>
          <a:xfrm>
            <a:off x="642158" y="1400287"/>
            <a:ext cx="10848702" cy="0"/>
          </a:xfrm>
          <a:prstGeom prst="line">
            <a:avLst/>
          </a:prstGeom>
          <a:ln w="57150">
            <a:solidFill>
              <a:srgbClr val="FF7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6D5D2C61-880C-47F3-958D-7AE2D45F75C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08777" y="782173"/>
            <a:ext cx="2282083" cy="37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9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216</Words>
  <Application>Microsoft Office PowerPoint</Application>
  <PresentationFormat>Widescreen</PresentationFormat>
  <Paragraphs>56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Helvetica</vt:lpstr>
      <vt:lpstr>Office Theme</vt:lpstr>
      <vt:lpstr>PowerPoint Presentation</vt:lpstr>
      <vt:lpstr>PowerPoint Presentation</vt:lpstr>
    </vt:vector>
  </TitlesOfParts>
  <Company>MARTA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Kiernan, Colleen</dc:creator>
  <cp:lastModifiedBy>Fisher, Stephany</cp:lastModifiedBy>
  <cp:revision>1</cp:revision>
  <dcterms:created xsi:type="dcterms:W3CDTF">2023-01-26T16:34:37Z</dcterms:created>
  <dcterms:modified xsi:type="dcterms:W3CDTF">2023-01-27T20:37:22Z</dcterms:modified>
</cp:coreProperties>
</file>